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9" r:id="rId2"/>
    <p:sldId id="336" r:id="rId3"/>
    <p:sldId id="351" r:id="rId4"/>
    <p:sldId id="353" r:id="rId5"/>
    <p:sldId id="359" r:id="rId6"/>
    <p:sldId id="365" r:id="rId7"/>
    <p:sldId id="377" r:id="rId8"/>
    <p:sldId id="380" r:id="rId9"/>
    <p:sldId id="374" r:id="rId10"/>
    <p:sldId id="382" r:id="rId11"/>
    <p:sldId id="383" r:id="rId12"/>
    <p:sldId id="376" r:id="rId13"/>
    <p:sldId id="385" r:id="rId14"/>
    <p:sldId id="384" r:id="rId15"/>
    <p:sldId id="386" r:id="rId16"/>
    <p:sldId id="397" r:id="rId17"/>
    <p:sldId id="398" r:id="rId18"/>
    <p:sldId id="399" r:id="rId19"/>
    <p:sldId id="400" r:id="rId20"/>
    <p:sldId id="387" r:id="rId21"/>
    <p:sldId id="388" r:id="rId22"/>
    <p:sldId id="389" r:id="rId23"/>
    <p:sldId id="408" r:id="rId24"/>
    <p:sldId id="390" r:id="rId25"/>
    <p:sldId id="402" r:id="rId26"/>
    <p:sldId id="406" r:id="rId27"/>
    <p:sldId id="407" r:id="rId28"/>
    <p:sldId id="409" r:id="rId29"/>
    <p:sldId id="403" r:id="rId30"/>
    <p:sldId id="404" r:id="rId31"/>
    <p:sldId id="381" r:id="rId32"/>
    <p:sldId id="370" r:id="rId33"/>
  </p:sldIdLst>
  <p:sldSz cx="9144000" cy="6858000" type="screen4x3"/>
  <p:notesSz cx="6858000" cy="9144000"/>
  <p:defaultTextStyle>
    <a:lvl1pPr marL="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570"/>
    <a:srgbClr val="663300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90" autoAdjust="0"/>
    <p:restoredTop sz="98024" autoAdjust="0"/>
  </p:normalViewPr>
  <p:slideViewPr>
    <p:cSldViewPr>
      <p:cViewPr>
        <p:scale>
          <a:sx n="75" d="100"/>
          <a:sy n="75" d="100"/>
        </p:scale>
        <p:origin x="-1332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  <a:extLst/>
          </a:lstStyle>
          <a:p>
            <a:fld id="{68F88C59-319B-4332-9A1D-2A62CFCB00D8}" type="datetimeFigureOut">
              <a:rPr lang="fr-FR" smtClean="0"/>
              <a:pPr/>
              <a:t>19/11/2014</a:t>
            </a:fld>
            <a:endParaRPr lang="fr-FR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  <a:extLst/>
          </a:lstStyle>
          <a:p>
            <a:fld id="{B16A41B8-7DC3-4DB6-84E4-E105629EAA3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  <a:extLst/>
          </a:lstStyle>
          <a:p>
            <a:fld id="{968B300D-05F0-4B43-940D-46DED5A791AD}" type="datetimeFigureOut">
              <a:rPr/>
              <a:pPr/>
              <a:t>30/06/2006</a:t>
            </a:fld>
            <a:endParaRPr lang="fr-FR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fr-FR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  <a:extLst/>
          </a:lstStyle>
          <a:p>
            <a:endParaRPr lang="fr-F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  <a:extLst/>
          </a:lstStyle>
          <a:p>
            <a:fld id="{9B26CD33-4337-4529-948A-94F6960B2374}" type="slidenum">
              <a:rPr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fr-FR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fr-FR" smtClean="0"/>
              <a:t>Cliquez pour modifier le style du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/>
              <a:pPr/>
              <a:t>30/06/2006</a:t>
            </a:fld>
            <a:endParaRPr kumimoji="0"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/>
              <a:pPr/>
              <a:t>‹N°›</a:t>
            </a:fld>
            <a:endParaRPr kumimoji="0"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fr-F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fr-FR" smtClean="0"/>
              <a:t>Cliquez pour modifier le style du titre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fr-FR" sz="1200">
                <a:solidFill>
                  <a:schemeClr val="tx2"/>
                </a:solidFill>
              </a:rPr>
              <a:pPr/>
              <a:t>19/11/2014</a:t>
            </a:fld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fr-FR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fr-FR" sz="1200">
                <a:solidFill>
                  <a:schemeClr val="tx2"/>
                </a:solidFill>
              </a:rPr>
              <a:pPr algn="r"/>
              <a:t>‹N°›</a:t>
            </a:fld>
            <a:endParaRPr kumimoji="0" lang="fr-FR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es.fr/web/CNES-fr/6919-cnes-tout-sur-l-espace.php" TargetMode="External"/><Relationship Id="rId2" Type="http://schemas.openxmlformats.org/officeDocument/2006/relationships/hyperlink" Target="http://minilien.fr/a0nn5a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ubstance.etsmtl.ca/" TargetMode="External"/><Relationship Id="rId5" Type="http://schemas.openxmlformats.org/officeDocument/2006/relationships/hyperlink" Target="http://rosetta.jpl.nasa.gov/" TargetMode="External"/><Relationship Id="rId4" Type="http://schemas.openxmlformats.org/officeDocument/2006/relationships/hyperlink" Target="http://www.esa.int/fre/ESA_in_your_country/Franc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98485" cy="142399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fr-FR" sz="5400" dirty="0" err="1" smtClean="0"/>
              <a:t>RoseTTA</a:t>
            </a:r>
            <a:r>
              <a:rPr lang="fr-FR" sz="5400" dirty="0" smtClean="0"/>
              <a:t> Y </a:t>
            </a:r>
            <a:r>
              <a:rPr lang="fr-FR" sz="5400" dirty="0" err="1" smtClean="0"/>
              <a:t>philae</a:t>
            </a:r>
            <a:endParaRPr lang="fr-FR" sz="5400" dirty="0"/>
          </a:p>
        </p:txBody>
      </p:sp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750067" y="2571744"/>
            <a:ext cx="7643866" cy="1071570"/>
          </a:xfrm>
        </p:spPr>
        <p:txBody>
          <a:bodyPr/>
          <a:lstStyle/>
          <a:p>
            <a:r>
              <a:rPr lang="fr-FR" sz="3600" dirty="0" smtClean="0"/>
              <a:t>E</a:t>
            </a:r>
            <a:r>
              <a:rPr sz="3600" dirty="0" smtClean="0"/>
              <a:t>n </a:t>
            </a:r>
            <a:r>
              <a:rPr sz="3600" dirty="0" err="1" smtClean="0"/>
              <a:t>misión</a:t>
            </a:r>
            <a:r>
              <a:rPr sz="3600" dirty="0" smtClean="0"/>
              <a:t> en el </a:t>
            </a:r>
            <a:r>
              <a:rPr sz="3600" dirty="0" err="1" smtClean="0"/>
              <a:t>sistema</a:t>
            </a:r>
            <a:r>
              <a:rPr sz="3600" dirty="0" smtClean="0"/>
              <a:t> solar</a:t>
            </a:r>
          </a:p>
          <a:p>
            <a:pPr algn="ctr"/>
            <a:r>
              <a:rPr lang="fr-FR" sz="2000" i="1" dirty="0" smtClean="0"/>
              <a:t>(</a:t>
            </a:r>
            <a:r>
              <a:rPr lang="fr-FR" sz="2000" i="1" dirty="0" err="1" smtClean="0"/>
              <a:t>Actualizado</a:t>
            </a:r>
            <a:r>
              <a:rPr lang="fr-FR" sz="2000" i="1" dirty="0" smtClean="0"/>
              <a:t> al 1</a:t>
            </a:r>
            <a:r>
              <a:rPr sz="2000" i="1" dirty="0" smtClean="0"/>
              <a:t>8/11/2014)</a:t>
            </a:r>
          </a:p>
          <a:p>
            <a:pPr algn="ctr"/>
            <a:endParaRPr sz="2800" dirty="0" smtClean="0"/>
          </a:p>
          <a:p>
            <a:endParaRPr lang="fr-FR" dirty="0"/>
          </a:p>
        </p:txBody>
      </p:sp>
      <p:sp>
        <p:nvSpPr>
          <p:cNvPr id="4" name="Rectangle 16"/>
          <p:cNvSpPr txBox="1">
            <a:spLocks/>
          </p:cNvSpPr>
          <p:nvPr/>
        </p:nvSpPr>
        <p:spPr>
          <a:xfrm>
            <a:off x="4714876" y="4714884"/>
            <a:ext cx="4100930" cy="1571636"/>
          </a:xfrm>
          <a:prstGeom prst="rect">
            <a:avLst/>
          </a:prstGeom>
        </p:spPr>
        <p:txBody>
          <a:bodyPr vert="horz" t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Sr.BOE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Liceo</a:t>
            </a:r>
            <a:r>
              <a:rPr kumimoji="0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Francés</a:t>
            </a:r>
            <a:r>
              <a:rPr kumimoji="0" sz="2000" b="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Marcel </a:t>
            </a:r>
            <a:r>
              <a:rPr kumimoji="0" sz="2000" b="0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Pagnol</a:t>
            </a:r>
            <a:endParaRPr kumimoji="0" sz="2000" b="0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000" i="1" kern="0" baseline="0" dirty="0" smtClean="0"/>
              <a:t>Asunción ; Paraguay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Noviembre</a:t>
            </a:r>
            <a:r>
              <a:rPr kumimoji="0" sz="2000" b="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2014</a:t>
            </a:r>
            <a:endParaRPr kumimoji="0" lang="fr-FR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Rosetta_NAVCAM 10 2014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9754" t="8933" r="9754" b="204"/>
          <a:stretch>
            <a:fillRect/>
          </a:stretch>
        </p:blipFill>
        <p:spPr>
          <a:xfrm>
            <a:off x="1745589" y="26080"/>
            <a:ext cx="5652823" cy="683192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15571168737_3627a46d07_b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94053" y="0"/>
            <a:ext cx="5155895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71472" y="4500570"/>
            <a:ext cx="8215370" cy="2000264"/>
          </a:xfrm>
        </p:spPr>
        <p:txBody>
          <a:bodyPr/>
          <a:lstStyle/>
          <a:p>
            <a:pPr lvl="0" algn="ctr">
              <a:defRPr/>
            </a:pPr>
            <a:endParaRPr sz="3600" smtClean="0"/>
          </a:p>
          <a:p>
            <a:pPr algn="ctr"/>
            <a:endParaRPr lang="fr-FR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714348" y="428604"/>
            <a:ext cx="7643866" cy="142876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lvl="0" algn="ctr">
              <a:spcBef>
                <a:spcPct val="20000"/>
              </a:spcBef>
            </a:pPr>
            <a:endParaRPr kumimoji="0" sz="2800" b="0" i="0" u="none" strike="noStrike" kern="0" cap="none" spc="0" normalizeH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ctr">
              <a:spcBef>
                <a:spcPct val="20000"/>
              </a:spcBef>
            </a:pPr>
            <a:r>
              <a:rPr kumimoji="0" lang="fr-FR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6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fr-FR" sz="6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0" y="357166"/>
            <a:ext cx="3428992" cy="2643206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Lanzamiento</a:t>
            </a:r>
            <a:r>
              <a:rPr kumimoji="0" lang="fr-FR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4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Philae </a:t>
            </a:r>
            <a:r>
              <a:rPr kumimoji="0" lang="fr-FR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12/11/2014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 5" descr="separation confirmed.jpg"/>
          <p:cNvPicPr>
            <a:picLocks noChangeAspect="1"/>
          </p:cNvPicPr>
          <p:nvPr/>
        </p:nvPicPr>
        <p:blipFill>
          <a:blip r:embed="rId2" cstate="print"/>
          <a:srcRect l="1321" t="4418" r="2498" b="2798"/>
          <a:stretch>
            <a:fillRect/>
          </a:stretch>
        </p:blipFill>
        <p:spPr>
          <a:xfrm>
            <a:off x="3500430" y="357166"/>
            <a:ext cx="5643570" cy="307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proxy.jpg"/>
          <p:cNvPicPr>
            <a:picLocks noChangeAspect="1"/>
          </p:cNvPicPr>
          <p:nvPr/>
        </p:nvPicPr>
        <p:blipFill>
          <a:blip r:embed="rId3" cstate="print"/>
          <a:srcRect r="4688"/>
          <a:stretch>
            <a:fillRect/>
          </a:stretch>
        </p:blipFill>
        <p:spPr>
          <a:xfrm>
            <a:off x="1571604" y="3429000"/>
            <a:ext cx="5282043" cy="3429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00034" y="428604"/>
            <a:ext cx="8220108" cy="1852602"/>
          </a:xfrm>
        </p:spPr>
        <p:txBody>
          <a:bodyPr/>
          <a:lstStyle/>
          <a:p>
            <a:pPr algn="just"/>
            <a:r>
              <a:rPr sz="3600" dirty="0" smtClean="0"/>
              <a:t>El </a:t>
            </a:r>
            <a:r>
              <a:rPr sz="3600" dirty="0" err="1" smtClean="0"/>
              <a:t>laboratorio</a:t>
            </a:r>
            <a:r>
              <a:rPr sz="3600" dirty="0" smtClean="0"/>
              <a:t> Philae </a:t>
            </a:r>
            <a:r>
              <a:rPr sz="3600" dirty="0" err="1" smtClean="0"/>
              <a:t>fotografiado</a:t>
            </a:r>
            <a:r>
              <a:rPr sz="3600" dirty="0" smtClean="0"/>
              <a:t> </a:t>
            </a:r>
            <a:r>
              <a:rPr sz="3600" dirty="0" err="1" smtClean="0"/>
              <a:t>por</a:t>
            </a:r>
            <a:r>
              <a:rPr sz="3600" dirty="0" smtClean="0"/>
              <a:t>         Rosetta </a:t>
            </a:r>
            <a:r>
              <a:rPr sz="3600" dirty="0" err="1" smtClean="0"/>
              <a:t>instantes</a:t>
            </a:r>
            <a:r>
              <a:rPr sz="3600" dirty="0" smtClean="0"/>
              <a:t> </a:t>
            </a:r>
            <a:r>
              <a:rPr sz="3600" dirty="0" err="1" smtClean="0"/>
              <a:t>después</a:t>
            </a:r>
            <a:r>
              <a:rPr sz="3600" dirty="0" smtClean="0"/>
              <a:t> de </a:t>
            </a:r>
            <a:r>
              <a:rPr sz="3600" dirty="0" err="1" smtClean="0"/>
              <a:t>su</a:t>
            </a:r>
            <a:r>
              <a:rPr sz="3600" dirty="0" smtClean="0"/>
              <a:t> </a:t>
            </a:r>
            <a:r>
              <a:rPr sz="3600" dirty="0" err="1" smtClean="0"/>
              <a:t>lanzamiento</a:t>
            </a:r>
            <a:r>
              <a:rPr sz="3600" dirty="0" smtClean="0"/>
              <a:t>.</a:t>
            </a:r>
            <a:endParaRPr lang="fr-FR" sz="3600" dirty="0"/>
          </a:p>
        </p:txBody>
      </p:sp>
      <p:pic>
        <p:nvPicPr>
          <p:cNvPr id="6" name="Espace réservé pour une image  5" descr="philae descent vue par Rosetta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2607" b="2607"/>
          <a:stretch>
            <a:fillRect/>
          </a:stretch>
        </p:blipFill>
        <p:spPr>
          <a:xfrm>
            <a:off x="0" y="2500306"/>
            <a:ext cx="9144000" cy="414337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ROLIS Image descente de Philae3 km 12 11 2014.pn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55895" cy="6858000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357818" y="785794"/>
            <a:ext cx="3571900" cy="4947462"/>
          </a:xfrm>
        </p:spPr>
        <p:txBody>
          <a:bodyPr/>
          <a:lstStyle/>
          <a:p>
            <a:pPr algn="ctr"/>
            <a:r>
              <a:rPr lang="fr-FR" sz="3600" dirty="0" err="1" smtClean="0"/>
              <a:t>Foto</a:t>
            </a:r>
            <a:r>
              <a:rPr lang="fr-FR" sz="3600" dirty="0" smtClean="0"/>
              <a:t> </a:t>
            </a:r>
            <a:r>
              <a:rPr lang="fr-FR" sz="3600" dirty="0" err="1" smtClean="0"/>
              <a:t>tomada</a:t>
            </a:r>
            <a:r>
              <a:rPr lang="fr-FR" sz="3600" dirty="0" smtClean="0"/>
              <a:t> </a:t>
            </a:r>
            <a:r>
              <a:rPr lang="fr-FR" sz="3600" dirty="0" err="1" smtClean="0"/>
              <a:t>por</a:t>
            </a:r>
            <a:r>
              <a:rPr lang="fr-FR" sz="3600" dirty="0" smtClean="0"/>
              <a:t> </a:t>
            </a:r>
            <a:r>
              <a:rPr lang="fr-FR" sz="3600" dirty="0" err="1" smtClean="0"/>
              <a:t>una</a:t>
            </a:r>
            <a:r>
              <a:rPr lang="fr-FR" sz="3600" dirty="0" smtClean="0"/>
              <a:t> </a:t>
            </a:r>
            <a:r>
              <a:rPr lang="fr-FR" sz="3600" dirty="0" err="1" smtClean="0"/>
              <a:t>cámara</a:t>
            </a:r>
            <a:r>
              <a:rPr lang="fr-FR" sz="3600" dirty="0" smtClean="0"/>
              <a:t> de </a:t>
            </a:r>
            <a:r>
              <a:rPr sz="3600" dirty="0" smtClean="0"/>
              <a:t>Philae </a:t>
            </a:r>
            <a:r>
              <a:rPr sz="3600" dirty="0" err="1" smtClean="0"/>
              <a:t>durante</a:t>
            </a:r>
            <a:r>
              <a:rPr sz="3600" dirty="0" smtClean="0"/>
              <a:t> </a:t>
            </a:r>
            <a:r>
              <a:rPr sz="3600" dirty="0" err="1" smtClean="0"/>
              <a:t>su</a:t>
            </a:r>
            <a:r>
              <a:rPr sz="3600" dirty="0" smtClean="0"/>
              <a:t> </a:t>
            </a:r>
            <a:r>
              <a:rPr sz="3600" dirty="0" err="1" smtClean="0"/>
              <a:t>aproximación</a:t>
            </a:r>
            <a:r>
              <a:rPr sz="3600" dirty="0" smtClean="0"/>
              <a:t> al </a:t>
            </a:r>
            <a:r>
              <a:rPr sz="3600" dirty="0" err="1" smtClean="0"/>
              <a:t>cometa</a:t>
            </a:r>
            <a:r>
              <a:rPr sz="3600" dirty="0" smtClean="0"/>
              <a:t>, a 3 km de </a:t>
            </a:r>
            <a:r>
              <a:rPr sz="3600" dirty="0" err="1" smtClean="0"/>
              <a:t>altura</a:t>
            </a:r>
            <a:endParaRPr lang="fr-F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premier point atterrissage.pn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12410" r="12410"/>
          <a:stretch>
            <a:fillRect/>
          </a:stretch>
        </p:blipFill>
        <p:spPr>
          <a:xfrm>
            <a:off x="285720" y="12700"/>
            <a:ext cx="5146347" cy="6845300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572132" y="2643182"/>
            <a:ext cx="3357554" cy="1285884"/>
          </a:xfrm>
        </p:spPr>
        <p:txBody>
          <a:bodyPr/>
          <a:lstStyle/>
          <a:p>
            <a:pPr algn="ctr"/>
            <a:r>
              <a:rPr sz="3600" dirty="0" smtClean="0"/>
              <a:t>Primer </a:t>
            </a:r>
            <a:r>
              <a:rPr sz="3600" dirty="0" err="1" smtClean="0"/>
              <a:t>sitio</a:t>
            </a:r>
            <a:r>
              <a:rPr sz="3600" dirty="0" smtClean="0"/>
              <a:t> de </a:t>
            </a:r>
            <a:r>
              <a:rPr sz="3600" dirty="0" err="1" smtClean="0"/>
              <a:t>aterrizaje</a:t>
            </a:r>
            <a:endParaRPr lang="fr-F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targasamsung\Dropbox\9 Rosetta Comete\Navcam-Osiris-Rosetta-zone-Philae1.png"/>
          <p:cNvPicPr>
            <a:picLocks noChangeAspect="1" noChangeArrowheads="1"/>
          </p:cNvPicPr>
          <p:nvPr/>
        </p:nvPicPr>
        <p:blipFill>
          <a:blip r:embed="rId2" cstate="print"/>
          <a:srcRect b="22890"/>
          <a:stretch>
            <a:fillRect/>
          </a:stretch>
        </p:blipFill>
        <p:spPr bwMode="auto">
          <a:xfrm>
            <a:off x="107903" y="1"/>
            <a:ext cx="892819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Navcam-Osiris-Rosetta-zone-Philae2.png"/>
          <p:cNvPicPr>
            <a:picLocks noChangeAspect="1"/>
          </p:cNvPicPr>
          <p:nvPr/>
        </p:nvPicPr>
        <p:blipFill>
          <a:blip r:embed="rId2" cstate="print"/>
          <a:srcRect t="14583" b="4166"/>
          <a:stretch>
            <a:fillRect/>
          </a:stretch>
        </p:blipFill>
        <p:spPr>
          <a:xfrm>
            <a:off x="715011" y="0"/>
            <a:ext cx="7713978" cy="68402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vcam-Osiris-Rosetta-zone-Philae3.png"/>
          <p:cNvPicPr>
            <a:picLocks noChangeAspect="1"/>
          </p:cNvPicPr>
          <p:nvPr/>
        </p:nvPicPr>
        <p:blipFill>
          <a:blip r:embed="rId2" cstate="print"/>
          <a:srcRect l="6048" r="4949" b="9375"/>
          <a:stretch>
            <a:fillRect/>
          </a:stretch>
        </p:blipFill>
        <p:spPr>
          <a:xfrm>
            <a:off x="1379471" y="0"/>
            <a:ext cx="6385059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vcam-Osiris-Rosetta-zone-Philae4.png"/>
          <p:cNvPicPr>
            <a:picLocks noChangeAspect="1"/>
          </p:cNvPicPr>
          <p:nvPr/>
        </p:nvPicPr>
        <p:blipFill>
          <a:blip r:embed="rId2" cstate="print"/>
          <a:srcRect l="4669" t="9744" r="4669" b="1694"/>
          <a:stretch>
            <a:fillRect/>
          </a:stretch>
        </p:blipFill>
        <p:spPr>
          <a:xfrm>
            <a:off x="-17350" y="785794"/>
            <a:ext cx="9178700" cy="57150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0000 Rosetta_Philae_Artist_Impression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t="825" b="825"/>
          <a:stretch>
            <a:fillRect/>
          </a:stretch>
        </p:blipFill>
        <p:spPr>
          <a:xfrm>
            <a:off x="419100" y="233363"/>
            <a:ext cx="8367713" cy="6172200"/>
          </a:xfrm>
        </p:spPr>
      </p:pic>
      <p:pic>
        <p:nvPicPr>
          <p:cNvPr id="10" name="Image 9" descr="0000 Rosetta_Philae_Artist_Impression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14348" y="3500438"/>
            <a:ext cx="2643188" cy="264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Légende encadrée 1 10"/>
          <p:cNvSpPr/>
          <p:nvPr/>
        </p:nvSpPr>
        <p:spPr>
          <a:xfrm>
            <a:off x="2786050" y="500042"/>
            <a:ext cx="1643074" cy="571504"/>
          </a:xfrm>
          <a:prstGeom prst="borderCallout1">
            <a:avLst>
              <a:gd name="adj1" fmla="val 103568"/>
              <a:gd name="adj2" fmla="val 99731"/>
              <a:gd name="adj3" fmla="val 248592"/>
              <a:gd name="adj4" fmla="val 14534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smtClean="0">
                <a:solidFill>
                  <a:schemeClr val="bg1"/>
                </a:solidFill>
              </a:rPr>
              <a:t>Rosetta</a:t>
            </a:r>
            <a:endParaRPr lang="fr-FR" dirty="0"/>
          </a:p>
        </p:txBody>
      </p:sp>
      <p:sp>
        <p:nvSpPr>
          <p:cNvPr id="12" name="Légende encadrée 1 11"/>
          <p:cNvSpPr/>
          <p:nvPr/>
        </p:nvSpPr>
        <p:spPr>
          <a:xfrm>
            <a:off x="6715140" y="4357694"/>
            <a:ext cx="1643074" cy="500066"/>
          </a:xfrm>
          <a:prstGeom prst="borderCallout1">
            <a:avLst>
              <a:gd name="adj1" fmla="val -3681"/>
              <a:gd name="adj2" fmla="val -175"/>
              <a:gd name="adj3" fmla="val -142055"/>
              <a:gd name="adj4" fmla="val -75918"/>
            </a:avLst>
          </a:prstGeom>
          <a:solidFill>
            <a:schemeClr val="tx1"/>
          </a:solidFill>
          <a:ln>
            <a:solidFill>
              <a:srgbClr val="002060"/>
            </a:solidFill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200" smtClean="0">
                <a:solidFill>
                  <a:schemeClr val="bg1"/>
                </a:solidFill>
              </a:rPr>
              <a:t>Philae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 rot="10800000" flipV="1">
            <a:off x="3000364" y="4857760"/>
            <a:ext cx="3714776" cy="71436"/>
          </a:xfrm>
          <a:prstGeom prst="line">
            <a:avLst/>
          </a:prstGeom>
          <a:ln w="28575">
            <a:solidFill>
              <a:srgbClr val="002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142976" y="142852"/>
            <a:ext cx="6500858" cy="685784"/>
          </a:xfrm>
        </p:spPr>
        <p:txBody>
          <a:bodyPr/>
          <a:lstStyle/>
          <a:p>
            <a:pPr algn="ctr"/>
            <a:r>
              <a:rPr lang="fr-FR" sz="3600" dirty="0" smtClean="0"/>
              <a:t>A</a:t>
            </a:r>
            <a:r>
              <a:rPr sz="3600" dirty="0" err="1" smtClean="0"/>
              <a:t>terrizaje</a:t>
            </a:r>
            <a:r>
              <a:rPr sz="3600" dirty="0" smtClean="0"/>
              <a:t> </a:t>
            </a:r>
            <a:r>
              <a:rPr sz="3600" dirty="0" err="1" smtClean="0"/>
              <a:t>exitoso</a:t>
            </a:r>
            <a:r>
              <a:rPr sz="3600" dirty="0" smtClean="0"/>
              <a:t>, </a:t>
            </a:r>
            <a:r>
              <a:rPr sz="3600" dirty="0" err="1" smtClean="0"/>
              <a:t>pero</a:t>
            </a:r>
            <a:r>
              <a:rPr sz="3600" dirty="0" smtClean="0"/>
              <a:t> </a:t>
            </a:r>
            <a:r>
              <a:rPr lang="fr-FR" sz="3600" dirty="0" smtClean="0"/>
              <a:t>….</a:t>
            </a:r>
            <a:endParaRPr lang="fr-FR" sz="3600" dirty="0"/>
          </a:p>
        </p:txBody>
      </p:sp>
      <p:pic>
        <p:nvPicPr>
          <p:cNvPr id="4" name="Image 3" descr="Philae touchdown.jpg"/>
          <p:cNvPicPr>
            <a:picLocks noChangeAspect="1"/>
          </p:cNvPicPr>
          <p:nvPr/>
        </p:nvPicPr>
        <p:blipFill>
          <a:blip r:embed="rId2" cstate="print"/>
          <a:srcRect l="6087" t="1961" r="19887" b="13725"/>
          <a:stretch>
            <a:fillRect/>
          </a:stretch>
        </p:blipFill>
        <p:spPr>
          <a:xfrm>
            <a:off x="1285852" y="857232"/>
            <a:ext cx="6289866" cy="4036780"/>
          </a:xfrm>
          <a:prstGeom prst="rect">
            <a:avLst/>
          </a:prstGeom>
        </p:spPr>
      </p:pic>
      <p:sp>
        <p:nvSpPr>
          <p:cNvPr id="5" name="Espace réservé du texte 2"/>
          <p:cNvSpPr txBox="1">
            <a:spLocks/>
          </p:cNvSpPr>
          <p:nvPr/>
        </p:nvSpPr>
        <p:spPr>
          <a:xfrm>
            <a:off x="107141" y="5072074"/>
            <a:ext cx="8929718" cy="1214446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causa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mal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funcionamiento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</a:t>
            </a:r>
            <a:r>
              <a:rPr kumimoji="0" lang="fr-FR" sz="3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 </a:t>
            </a:r>
            <a:r>
              <a:rPr kumimoji="0" lang="fr-FR" sz="3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dispositivos</a:t>
            </a:r>
            <a:r>
              <a:rPr kumimoji="0" lang="fr-FR" sz="3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fr-FR" sz="3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anclaje</a:t>
            </a:r>
            <a:r>
              <a:rPr kumimoji="0" lang="fr-FR" sz="3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 </a:t>
            </a:r>
            <a:r>
              <a:rPr kumimoji="0" lang="fr-FR" sz="36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cometa</a:t>
            </a:r>
            <a:r>
              <a:rPr kumimoji="0" lang="fr-FR" sz="3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/>
          <p:cNvSpPr>
            <a:spLocks noGrp="1"/>
          </p:cNvSpPr>
          <p:nvPr>
            <p:ph type="pic" sz="quarter" idx="10"/>
          </p:nvPr>
        </p:nvSpPr>
        <p:spPr>
          <a:xfrm>
            <a:off x="2357422" y="1571612"/>
            <a:ext cx="4572032" cy="2571768"/>
          </a:xfrm>
        </p:spPr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71440" y="5000636"/>
            <a:ext cx="8286840" cy="1214446"/>
          </a:xfrm>
        </p:spPr>
        <p:txBody>
          <a:bodyPr/>
          <a:lstStyle/>
          <a:p>
            <a:pPr algn="just"/>
            <a:r>
              <a:rPr sz="3600" dirty="0" smtClean="0"/>
              <a:t>Philae </a:t>
            </a:r>
            <a:r>
              <a:rPr sz="3600" dirty="0" err="1" smtClean="0"/>
              <a:t>rebota</a:t>
            </a:r>
            <a:r>
              <a:rPr sz="3600" dirty="0" smtClean="0"/>
              <a:t> 2 </a:t>
            </a:r>
            <a:r>
              <a:rPr sz="3600" dirty="0" err="1" smtClean="0"/>
              <a:t>veces</a:t>
            </a:r>
            <a:r>
              <a:rPr sz="3600" dirty="0" smtClean="0"/>
              <a:t> y </a:t>
            </a:r>
            <a:r>
              <a:rPr sz="3600" dirty="0" err="1" smtClean="0"/>
              <a:t>luego</a:t>
            </a:r>
            <a:r>
              <a:rPr sz="3600" dirty="0" smtClean="0"/>
              <a:t> </a:t>
            </a:r>
            <a:r>
              <a:rPr sz="3600" dirty="0" err="1" smtClean="0"/>
              <a:t>planea</a:t>
            </a:r>
            <a:r>
              <a:rPr sz="3600" dirty="0" smtClean="0"/>
              <a:t> antes de </a:t>
            </a:r>
            <a:r>
              <a:rPr sz="3600" dirty="0" err="1" smtClean="0"/>
              <a:t>detenerse</a:t>
            </a:r>
            <a:r>
              <a:rPr sz="3600" dirty="0" smtClean="0"/>
              <a:t> en la </a:t>
            </a:r>
            <a:r>
              <a:rPr sz="3600" dirty="0" err="1" smtClean="0"/>
              <a:t>sombra</a:t>
            </a:r>
            <a:r>
              <a:rPr sz="3600" dirty="0" smtClean="0"/>
              <a:t> contra </a:t>
            </a:r>
            <a:r>
              <a:rPr sz="3600" dirty="0" err="1" smtClean="0"/>
              <a:t>una</a:t>
            </a:r>
            <a:r>
              <a:rPr sz="3600" dirty="0" smtClean="0"/>
              <a:t> pared.</a:t>
            </a:r>
            <a:endParaRPr lang="fr-FR" sz="3600" dirty="0"/>
          </a:p>
        </p:txBody>
      </p:sp>
      <p:pic>
        <p:nvPicPr>
          <p:cNvPr id="1026" name="Picture 2" descr="C:\Users\pctargasamsung\Dropbox\9 Rosetta Comete\trace du premier rebond de Phila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71612"/>
            <a:ext cx="4564071" cy="2555880"/>
          </a:xfrm>
          <a:prstGeom prst="rect">
            <a:avLst/>
          </a:prstGeom>
          <a:noFill/>
        </p:spPr>
      </p:pic>
      <p:sp>
        <p:nvSpPr>
          <p:cNvPr id="5" name="Espace réservé du texte 2"/>
          <p:cNvSpPr txBox="1">
            <a:spLocks/>
          </p:cNvSpPr>
          <p:nvPr/>
        </p:nvSpPr>
        <p:spPr>
          <a:xfrm>
            <a:off x="714348" y="571480"/>
            <a:ext cx="7500990" cy="71438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kern="0" dirty="0" smtClean="0"/>
              <a:t>… </a:t>
            </a:r>
            <a:r>
              <a:rPr lang="fr-FR" sz="3600" kern="0" dirty="0" err="1" smtClean="0"/>
              <a:t>después</a:t>
            </a:r>
            <a:r>
              <a:rPr lang="fr-FR" sz="3600" kern="0" dirty="0" smtClean="0"/>
              <a:t> </a:t>
            </a:r>
            <a:r>
              <a:rPr lang="fr-FR" sz="3600" kern="0" dirty="0" err="1" smtClean="0"/>
              <a:t>del</a:t>
            </a:r>
            <a:r>
              <a:rPr lang="fr-FR" sz="3600" kern="0" dirty="0" smtClean="0"/>
              <a:t> primer </a:t>
            </a:r>
            <a:r>
              <a:rPr sz="3600" kern="0" dirty="0" err="1" smtClean="0"/>
              <a:t>impacto</a:t>
            </a:r>
            <a:r>
              <a:rPr sz="3600" kern="0" dirty="0" smtClean="0"/>
              <a:t>,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C:\Users\pctargasamsung\Dropbox\9 Rosetta Comete\trace du premier rebond de Phila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71612"/>
            <a:ext cx="4564071" cy="255588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philae-rosetta rebond LCI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6957" b="4874"/>
          <a:stretch>
            <a:fillRect/>
          </a:stretch>
        </p:blipFill>
        <p:spPr>
          <a:xfrm>
            <a:off x="1083613" y="0"/>
            <a:ext cx="6976775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ebond Philae science et aven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257" y="0"/>
            <a:ext cx="7859486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emiere photo sur la come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12276"/>
            <a:ext cx="9144000" cy="5345724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85720" y="142852"/>
            <a:ext cx="8572560" cy="1214446"/>
          </a:xfrm>
        </p:spPr>
        <p:txBody>
          <a:bodyPr/>
          <a:lstStyle/>
          <a:p>
            <a:pPr algn="ctr"/>
            <a:r>
              <a:rPr lang="fr-FR" sz="3600" dirty="0" smtClean="0"/>
              <a:t>¡ La primera </a:t>
            </a:r>
            <a:r>
              <a:rPr lang="fr-FR" sz="3600" dirty="0" err="1" smtClean="0"/>
              <a:t>foto</a:t>
            </a:r>
            <a:r>
              <a:rPr lang="fr-FR" sz="3600" dirty="0" smtClean="0"/>
              <a:t> de la Historia </a:t>
            </a:r>
            <a:r>
              <a:rPr lang="fr-FR" sz="3600" dirty="0" err="1" smtClean="0"/>
              <a:t>tomada</a:t>
            </a:r>
            <a:r>
              <a:rPr lang="fr-FR" sz="3600" dirty="0" smtClean="0"/>
              <a:t> en la superficie de un </a:t>
            </a:r>
            <a:r>
              <a:rPr lang="fr-FR" sz="3600" dirty="0" err="1" smtClean="0"/>
              <a:t>cometa</a:t>
            </a:r>
            <a:r>
              <a:rPr lang="fr-FR" sz="3600" dirty="0" smtClean="0"/>
              <a:t> !</a:t>
            </a:r>
            <a:endParaRPr lang="fr-F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357158" y="285728"/>
            <a:ext cx="8286808" cy="757222"/>
          </a:xfrm>
        </p:spPr>
        <p:txBody>
          <a:bodyPr/>
          <a:lstStyle/>
          <a:p>
            <a:pPr algn="ctr"/>
            <a:r>
              <a:rPr sz="3600" dirty="0" smtClean="0"/>
              <a:t>Philae y </a:t>
            </a:r>
            <a:r>
              <a:rPr sz="3600" dirty="0" err="1" smtClean="0"/>
              <a:t>sus</a:t>
            </a:r>
            <a:r>
              <a:rPr sz="3600" dirty="0" smtClean="0"/>
              <a:t> 10 </a:t>
            </a:r>
            <a:r>
              <a:rPr sz="3600" dirty="0" err="1" smtClean="0"/>
              <a:t>instrumentos</a:t>
            </a:r>
            <a:endParaRPr lang="fr-FR" sz="3600" dirty="0"/>
          </a:p>
        </p:txBody>
      </p:sp>
      <p:pic>
        <p:nvPicPr>
          <p:cNvPr id="6" name="Espace réservé pour une image  5" descr="Philae avec tout ces instruments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1767" r="211"/>
          <a:stretch>
            <a:fillRect/>
          </a:stretch>
        </p:blipFill>
        <p:spPr>
          <a:xfrm>
            <a:off x="17803" y="1357298"/>
            <a:ext cx="9126197" cy="521495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428596" y="3857628"/>
            <a:ext cx="8286808" cy="1714512"/>
          </a:xfrm>
        </p:spPr>
        <p:txBody>
          <a:bodyPr/>
          <a:lstStyle/>
          <a:p>
            <a:pPr marL="266700" indent="-266700" algn="just"/>
            <a:r>
              <a:rPr sz="3600" dirty="0" smtClean="0"/>
              <a:t>- A </a:t>
            </a:r>
            <a:r>
              <a:rPr sz="3600" dirty="0" err="1" smtClean="0"/>
              <a:t>continuación</a:t>
            </a:r>
            <a:r>
              <a:rPr sz="3600" dirty="0" smtClean="0"/>
              <a:t> </a:t>
            </a:r>
            <a:r>
              <a:rPr sz="3600" dirty="0" err="1" smtClean="0"/>
              <a:t>envió</a:t>
            </a:r>
            <a:r>
              <a:rPr sz="3600" dirty="0" smtClean="0"/>
              <a:t> los </a:t>
            </a:r>
            <a:r>
              <a:rPr sz="3600" dirty="0" err="1" smtClean="0"/>
              <a:t>resultados</a:t>
            </a:r>
            <a:r>
              <a:rPr sz="3600" dirty="0" smtClean="0"/>
              <a:t> de </a:t>
            </a:r>
            <a:r>
              <a:rPr sz="3600" dirty="0" err="1" smtClean="0"/>
              <a:t>esta</a:t>
            </a:r>
            <a:r>
              <a:rPr sz="3600" dirty="0" smtClean="0"/>
              <a:t> </a:t>
            </a:r>
            <a:r>
              <a:rPr sz="3600" dirty="0" err="1" smtClean="0"/>
              <a:t>experiencia</a:t>
            </a:r>
            <a:r>
              <a:rPr sz="3600" dirty="0" smtClean="0"/>
              <a:t> con la </a:t>
            </a:r>
            <a:r>
              <a:rPr sz="3600" dirty="0" err="1" smtClean="0"/>
              <a:t>poca</a:t>
            </a:r>
            <a:r>
              <a:rPr sz="3600" dirty="0" smtClean="0"/>
              <a:t> </a:t>
            </a:r>
            <a:r>
              <a:rPr sz="3600" dirty="0" err="1" smtClean="0"/>
              <a:t>energía</a:t>
            </a:r>
            <a:r>
              <a:rPr sz="3600" dirty="0" smtClean="0"/>
              <a:t> </a:t>
            </a:r>
            <a:r>
              <a:rPr sz="3600" dirty="0" err="1" smtClean="0"/>
              <a:t>que</a:t>
            </a:r>
            <a:r>
              <a:rPr sz="3600" dirty="0" smtClean="0"/>
              <a:t> le </a:t>
            </a:r>
            <a:r>
              <a:rPr sz="3600" dirty="0" err="1" smtClean="0"/>
              <a:t>quedaba</a:t>
            </a:r>
            <a:r>
              <a:rPr sz="3600" dirty="0" smtClean="0"/>
              <a:t>.</a:t>
            </a:r>
            <a:endParaRPr sz="3600" dirty="0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428596" y="1714488"/>
            <a:ext cx="8286808" cy="178595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266700" lvl="0" indent="-266700" algn="just">
              <a:spcBef>
                <a:spcPct val="20000"/>
              </a:spcBef>
            </a:pPr>
            <a:r>
              <a:rPr sz="3600" dirty="0" smtClean="0"/>
              <a:t>- El </a:t>
            </a:r>
            <a:r>
              <a:rPr sz="3600" dirty="0" err="1" smtClean="0"/>
              <a:t>módulo</a:t>
            </a:r>
            <a:r>
              <a:rPr sz="3600" dirty="0" smtClean="0"/>
              <a:t> Philae </a:t>
            </a:r>
            <a:r>
              <a:rPr sz="3600" dirty="0" err="1" smtClean="0"/>
              <a:t>intentó</a:t>
            </a:r>
            <a:r>
              <a:rPr sz="3600" dirty="0" smtClean="0"/>
              <a:t> con </a:t>
            </a:r>
            <a:r>
              <a:rPr sz="3600" dirty="0" err="1" smtClean="0"/>
              <a:t>éxito</a:t>
            </a:r>
            <a:r>
              <a:rPr sz="3600" dirty="0" smtClean="0"/>
              <a:t> </a:t>
            </a:r>
            <a:r>
              <a:rPr sz="3600" dirty="0" err="1" smtClean="0"/>
              <a:t>una</a:t>
            </a:r>
            <a:r>
              <a:rPr sz="3600" dirty="0" smtClean="0"/>
              <a:t> </a:t>
            </a:r>
            <a:r>
              <a:rPr sz="3600" dirty="0" err="1" smtClean="0"/>
              <a:t>última</a:t>
            </a:r>
            <a:r>
              <a:rPr sz="3600" dirty="0" smtClean="0"/>
              <a:t> </a:t>
            </a:r>
            <a:r>
              <a:rPr sz="3600" dirty="0" err="1" smtClean="0"/>
              <a:t>operación</a:t>
            </a:r>
            <a:r>
              <a:rPr sz="3600" dirty="0" smtClean="0"/>
              <a:t> de </a:t>
            </a:r>
            <a:r>
              <a:rPr sz="3600" dirty="0" err="1" smtClean="0"/>
              <a:t>perforación</a:t>
            </a:r>
            <a:r>
              <a:rPr sz="3600" dirty="0" smtClean="0"/>
              <a:t> </a:t>
            </a:r>
            <a:r>
              <a:rPr sz="3600" dirty="0" err="1" smtClean="0"/>
              <a:t>para</a:t>
            </a:r>
            <a:r>
              <a:rPr sz="3600" dirty="0" smtClean="0"/>
              <a:t> </a:t>
            </a:r>
            <a:r>
              <a:rPr sz="3600" dirty="0" err="1" smtClean="0"/>
              <a:t>analizar</a:t>
            </a:r>
            <a:r>
              <a:rPr sz="3600" dirty="0" smtClean="0"/>
              <a:t> </a:t>
            </a:r>
            <a:r>
              <a:rPr sz="3600" dirty="0" err="1" smtClean="0"/>
              <a:t>una</a:t>
            </a:r>
            <a:r>
              <a:rPr sz="3600" dirty="0" smtClean="0"/>
              <a:t> </a:t>
            </a:r>
            <a:r>
              <a:rPr sz="3600" dirty="0" err="1" smtClean="0"/>
              <a:t>muestra</a:t>
            </a:r>
            <a:r>
              <a:rPr sz="3600" dirty="0" smtClean="0"/>
              <a:t> del </a:t>
            </a:r>
            <a:r>
              <a:rPr sz="3600" dirty="0" err="1" smtClean="0"/>
              <a:t>suelo</a:t>
            </a:r>
            <a:r>
              <a:rPr sz="3600" dirty="0" smtClean="0"/>
              <a:t>. 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428596" y="357166"/>
            <a:ext cx="8286808" cy="107157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 </a:t>
            </a:r>
            <a:r>
              <a:rPr kumimoji="0" lang="fr-FR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últimas</a:t>
            </a: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novedades</a:t>
            </a: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referidas</a:t>
            </a:r>
            <a:r>
              <a:rPr kumimoji="0" lang="fr-F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Philae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428596" y="3143248"/>
            <a:ext cx="8286808" cy="2428892"/>
          </a:xfrm>
        </p:spPr>
        <p:txBody>
          <a:bodyPr/>
          <a:lstStyle/>
          <a:p>
            <a:endParaRPr sz="3600" dirty="0" smtClean="0"/>
          </a:p>
          <a:p>
            <a:pPr marL="266700" indent="-266700" algn="just"/>
            <a:r>
              <a:rPr sz="3600" kern="1200" dirty="0" smtClean="0"/>
              <a:t>- Los </a:t>
            </a:r>
            <a:r>
              <a:rPr sz="3600" kern="1200" dirty="0" err="1" smtClean="0"/>
              <a:t>científicos</a:t>
            </a:r>
            <a:r>
              <a:rPr sz="3600" kern="1200" dirty="0" smtClean="0"/>
              <a:t> </a:t>
            </a:r>
            <a:r>
              <a:rPr sz="3600" kern="1200" dirty="0" err="1" smtClean="0"/>
              <a:t>intentaron</a:t>
            </a:r>
            <a:r>
              <a:rPr sz="3600" kern="1200" dirty="0" smtClean="0"/>
              <a:t> </a:t>
            </a:r>
            <a:r>
              <a:rPr sz="3600" kern="1200" dirty="0" err="1" smtClean="0"/>
              <a:t>dar</a:t>
            </a:r>
            <a:r>
              <a:rPr sz="3600" kern="1200" dirty="0" smtClean="0"/>
              <a:t> </a:t>
            </a:r>
            <a:r>
              <a:rPr sz="3600" kern="1200" dirty="0" err="1" smtClean="0"/>
              <a:t>vuelta</a:t>
            </a:r>
            <a:r>
              <a:rPr sz="3600" kern="1200" dirty="0" smtClean="0"/>
              <a:t> el robot </a:t>
            </a:r>
            <a:r>
              <a:rPr sz="3600" kern="1200" dirty="0" err="1" smtClean="0"/>
              <a:t>para</a:t>
            </a:r>
            <a:r>
              <a:rPr sz="3600" kern="1200" dirty="0" smtClean="0"/>
              <a:t> </a:t>
            </a:r>
            <a:r>
              <a:rPr sz="3600" kern="1200" dirty="0" err="1" smtClean="0"/>
              <a:t>que</a:t>
            </a:r>
            <a:r>
              <a:rPr sz="3600" kern="1200" dirty="0" smtClean="0"/>
              <a:t> se </a:t>
            </a:r>
            <a:r>
              <a:rPr sz="3600" kern="1200" dirty="0" err="1" smtClean="0"/>
              <a:t>oriente</a:t>
            </a:r>
            <a:r>
              <a:rPr sz="3600" kern="1200" dirty="0" smtClean="0"/>
              <a:t> </a:t>
            </a:r>
            <a:r>
              <a:rPr sz="3600" kern="1200" dirty="0" err="1" smtClean="0"/>
              <a:t>mejor</a:t>
            </a:r>
            <a:r>
              <a:rPr sz="3600" kern="1200" dirty="0" smtClean="0"/>
              <a:t> </a:t>
            </a:r>
            <a:r>
              <a:rPr sz="3600" kern="1200" dirty="0" err="1" smtClean="0"/>
              <a:t>hacia</a:t>
            </a:r>
            <a:r>
              <a:rPr sz="3600" kern="1200" dirty="0" smtClean="0"/>
              <a:t> el Sol, sin saber </a:t>
            </a:r>
            <a:r>
              <a:rPr sz="3600" kern="1200" dirty="0" err="1" smtClean="0"/>
              <a:t>si</a:t>
            </a:r>
            <a:r>
              <a:rPr sz="3600" kern="1200" dirty="0" smtClean="0"/>
              <a:t> la </a:t>
            </a:r>
            <a:r>
              <a:rPr sz="3600" kern="1200" dirty="0" err="1" smtClean="0"/>
              <a:t>maniobra</a:t>
            </a:r>
            <a:r>
              <a:rPr sz="3600" kern="1200" dirty="0" smtClean="0"/>
              <a:t> </a:t>
            </a:r>
            <a:r>
              <a:rPr sz="3600" kern="1200" dirty="0" err="1" smtClean="0"/>
              <a:t>funcionó</a:t>
            </a:r>
            <a:r>
              <a:rPr sz="3600" kern="1200" dirty="0" smtClean="0"/>
              <a:t>.</a:t>
            </a:r>
            <a:endParaRPr sz="3600" kern="1200" dirty="0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428596" y="642918"/>
            <a:ext cx="8286808" cy="2000264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indent="-266700">
              <a:spcBef>
                <a:spcPct val="20000"/>
              </a:spcBef>
            </a:pPr>
            <a:r>
              <a:rPr sz="3600" dirty="0" smtClean="0"/>
              <a:t>- El </a:t>
            </a:r>
            <a:r>
              <a:rPr sz="3600" dirty="0" err="1" smtClean="0"/>
              <a:t>instrumento</a:t>
            </a:r>
            <a:r>
              <a:rPr sz="3600" dirty="0" smtClean="0"/>
              <a:t> COSAC de Philae </a:t>
            </a:r>
            <a:r>
              <a:rPr sz="3600" dirty="0" err="1" smtClean="0"/>
              <a:t>detectó</a:t>
            </a:r>
            <a:r>
              <a:rPr sz="3600" dirty="0" smtClean="0"/>
              <a:t> </a:t>
            </a:r>
            <a:r>
              <a:rPr sz="3600" dirty="0" err="1" smtClean="0"/>
              <a:t>moléculas</a:t>
            </a:r>
            <a:r>
              <a:rPr sz="3600" dirty="0" smtClean="0"/>
              <a:t> </a:t>
            </a:r>
            <a:r>
              <a:rPr sz="3600" dirty="0" err="1" smtClean="0"/>
              <a:t>orgánicas</a:t>
            </a:r>
            <a:r>
              <a:rPr sz="3600" dirty="0" smtClean="0"/>
              <a:t> en la </a:t>
            </a:r>
            <a:r>
              <a:rPr sz="3600" dirty="0" err="1" smtClean="0"/>
              <a:t>atmósfera</a:t>
            </a:r>
            <a:r>
              <a:rPr sz="3600" dirty="0" smtClean="0"/>
              <a:t> del </a:t>
            </a:r>
            <a:r>
              <a:rPr sz="3600" dirty="0" err="1" smtClean="0"/>
              <a:t>cometa</a:t>
            </a:r>
            <a:r>
              <a:rPr sz="3600" dirty="0" smtClean="0"/>
              <a:t>.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428596" y="500042"/>
            <a:ext cx="8286808" cy="2571768"/>
          </a:xfrm>
        </p:spPr>
        <p:txBody>
          <a:bodyPr/>
          <a:lstStyle/>
          <a:p>
            <a:endParaRPr sz="3600" dirty="0" smtClean="0"/>
          </a:p>
          <a:p>
            <a:pPr marL="266700" indent="-266700" algn="just"/>
            <a:r>
              <a:rPr sz="3600" dirty="0" smtClean="0"/>
              <a:t>- Philae </a:t>
            </a:r>
            <a:r>
              <a:rPr sz="3600" dirty="0" err="1" smtClean="0"/>
              <a:t>está</a:t>
            </a:r>
            <a:r>
              <a:rPr sz="3600" dirty="0" smtClean="0"/>
              <a:t> </a:t>
            </a:r>
            <a:r>
              <a:rPr sz="3600" dirty="0" err="1" smtClean="0"/>
              <a:t>actualmente</a:t>
            </a:r>
            <a:r>
              <a:rPr sz="3600" dirty="0" smtClean="0"/>
              <a:t> sin </a:t>
            </a:r>
            <a:r>
              <a:rPr sz="3600" dirty="0" err="1" smtClean="0"/>
              <a:t>batería</a:t>
            </a:r>
            <a:r>
              <a:rPr sz="3600" dirty="0" smtClean="0"/>
              <a:t>. </a:t>
            </a:r>
            <a:r>
              <a:rPr lang="fr-FR" sz="3600" dirty="0" smtClean="0"/>
              <a:t>L</a:t>
            </a:r>
            <a:r>
              <a:rPr sz="3600" dirty="0" smtClean="0"/>
              <a:t>a </a:t>
            </a:r>
            <a:r>
              <a:rPr sz="3600" dirty="0" err="1" smtClean="0"/>
              <a:t>débil</a:t>
            </a:r>
            <a:r>
              <a:rPr sz="3600" dirty="0" smtClean="0"/>
              <a:t> </a:t>
            </a:r>
            <a:r>
              <a:rPr sz="3600" dirty="0" err="1" smtClean="0"/>
              <a:t>luminosidad</a:t>
            </a:r>
            <a:r>
              <a:rPr sz="3600" dirty="0" smtClean="0"/>
              <a:t> no </a:t>
            </a:r>
            <a:r>
              <a:rPr sz="3600" dirty="0" err="1" smtClean="0"/>
              <a:t>permite</a:t>
            </a:r>
            <a:r>
              <a:rPr sz="3600" dirty="0" smtClean="0"/>
              <a:t> a los </a:t>
            </a:r>
            <a:r>
              <a:rPr sz="3600" dirty="0" err="1" smtClean="0"/>
              <a:t>paneles</a:t>
            </a:r>
            <a:r>
              <a:rPr sz="3600" dirty="0" smtClean="0"/>
              <a:t> </a:t>
            </a:r>
            <a:r>
              <a:rPr sz="3600" dirty="0" err="1" smtClean="0"/>
              <a:t>solares</a:t>
            </a:r>
            <a:r>
              <a:rPr sz="3600" dirty="0" smtClean="0"/>
              <a:t> </a:t>
            </a:r>
            <a:r>
              <a:rPr sz="3600" dirty="0" err="1" smtClean="0"/>
              <a:t>poder</a:t>
            </a:r>
            <a:r>
              <a:rPr sz="3600" dirty="0" smtClean="0"/>
              <a:t> </a:t>
            </a:r>
            <a:r>
              <a:rPr sz="3600" dirty="0" err="1" smtClean="0"/>
              <a:t>recargarla</a:t>
            </a:r>
            <a:r>
              <a:rPr sz="3600" dirty="0" smtClean="0"/>
              <a:t>. </a:t>
            </a:r>
            <a:endParaRPr sz="3600" dirty="0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357158" y="5429264"/>
            <a:ext cx="8429684" cy="785818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Esperando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</a:t>
            </a:r>
            <a:r>
              <a:rPr kumimoji="0" lang="fr-FR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continuación</a:t>
            </a: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las aventuras …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357158" y="3429000"/>
            <a:ext cx="8429684" cy="1285884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r>
              <a:rPr sz="3600" b="1" dirty="0" smtClean="0"/>
              <a:t>¿ </a:t>
            </a:r>
            <a:r>
              <a:rPr sz="3600" b="1" dirty="0" err="1" smtClean="0"/>
              <a:t>Podrá</a:t>
            </a:r>
            <a:r>
              <a:rPr sz="3600" b="1" dirty="0" smtClean="0"/>
              <a:t> </a:t>
            </a:r>
            <a:r>
              <a:rPr sz="3600" b="1" dirty="0" err="1" smtClean="0"/>
              <a:t>volver</a:t>
            </a:r>
            <a:r>
              <a:rPr sz="3600" b="1" dirty="0" smtClean="0"/>
              <a:t> a </a:t>
            </a:r>
            <a:r>
              <a:rPr sz="3600" b="1" dirty="0" err="1" smtClean="0"/>
              <a:t>despertar</a:t>
            </a:r>
            <a:r>
              <a:rPr sz="3600" b="1" dirty="0" smtClean="0"/>
              <a:t> ?</a:t>
            </a:r>
            <a:endParaRPr sz="3600" dirty="0" smtClean="0"/>
          </a:p>
          <a:p>
            <a:pPr algn="ctr"/>
            <a:r>
              <a:rPr sz="3600" b="1" dirty="0" smtClean="0"/>
              <a:t>¿ </a:t>
            </a:r>
            <a:r>
              <a:rPr sz="3600" b="1" dirty="0" err="1" smtClean="0"/>
              <a:t>Cuándo</a:t>
            </a:r>
            <a:r>
              <a:rPr sz="3600" b="1" dirty="0" smtClean="0"/>
              <a:t> lo </a:t>
            </a:r>
            <a:r>
              <a:rPr sz="3600" b="1" dirty="0" err="1" smtClean="0"/>
              <a:t>hará</a:t>
            </a:r>
            <a:r>
              <a:rPr sz="3600" b="1" dirty="0" smtClean="0"/>
              <a:t> ?</a:t>
            </a:r>
            <a:endParaRPr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targasamsung\Dropbox\9 Rosetta Comete\11 Comet_67P 19 092014 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93" y="0"/>
            <a:ext cx="832661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1 comet Rosetta 08 2014.pn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t="1597" b="1597"/>
          <a:stretch>
            <a:fillRect/>
          </a:stretch>
        </p:blipFill>
        <p:spPr>
          <a:xfrm>
            <a:off x="285750" y="214313"/>
            <a:ext cx="8501063" cy="6172200"/>
          </a:xfrm>
        </p:spPr>
      </p:pic>
      <p:cxnSp>
        <p:nvCxnSpPr>
          <p:cNvPr id="8" name="Connecteur droit avec flèche 7"/>
          <p:cNvCxnSpPr/>
          <p:nvPr/>
        </p:nvCxnSpPr>
        <p:spPr>
          <a:xfrm>
            <a:off x="2428860" y="571480"/>
            <a:ext cx="3643338" cy="1588"/>
          </a:xfrm>
          <a:prstGeom prst="straightConnector1">
            <a:avLst/>
          </a:prstGeom>
          <a:ln w="28575">
            <a:solidFill>
              <a:schemeClr val="tx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004048" y="714356"/>
            <a:ext cx="4139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            4 km</a:t>
            </a:r>
          </a:p>
          <a:p>
            <a:r>
              <a:rPr lang="fr-FR" sz="3200" dirty="0" smtClean="0"/>
              <a:t>   a</a:t>
            </a:r>
            <a:r>
              <a:rPr sz="3200" dirty="0" err="1" smtClean="0"/>
              <a:t>proximadamente</a:t>
            </a:r>
            <a:endParaRPr lang="fr-FR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targasamsung\Dropbox\9 Rosetta Comete\Philae_Roset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78562" y="714356"/>
            <a:ext cx="8965437" cy="1543040"/>
          </a:xfrm>
        </p:spPr>
        <p:txBody>
          <a:bodyPr/>
          <a:lstStyle/>
          <a:p>
            <a:pPr lvl="0" algn="ctr">
              <a:defRPr/>
            </a:pPr>
            <a:r>
              <a:rPr sz="4000" dirty="0" err="1" smtClean="0"/>
              <a:t>Más</a:t>
            </a:r>
            <a:r>
              <a:rPr sz="4000" dirty="0" smtClean="0"/>
              <a:t> </a:t>
            </a:r>
            <a:r>
              <a:rPr sz="4000" dirty="0" err="1" smtClean="0"/>
              <a:t>informaciones</a:t>
            </a:r>
            <a:r>
              <a:rPr sz="4000" dirty="0" smtClean="0"/>
              <a:t> en </a:t>
            </a:r>
            <a:r>
              <a:rPr sz="4000" dirty="0" err="1" smtClean="0"/>
              <a:t>esta</a:t>
            </a:r>
            <a:r>
              <a:rPr sz="4000" dirty="0" smtClean="0"/>
              <a:t> </a:t>
            </a:r>
            <a:r>
              <a:rPr sz="4000" dirty="0" err="1" smtClean="0"/>
              <a:t>dirección</a:t>
            </a:r>
            <a:r>
              <a:rPr sz="4000" dirty="0" smtClean="0"/>
              <a:t> :</a:t>
            </a:r>
          </a:p>
          <a:p>
            <a:pPr lvl="0" algn="ctr"/>
            <a:r>
              <a:rPr sz="4000" dirty="0" smtClean="0">
                <a:hlinkClick r:id="rId2"/>
              </a:rPr>
              <a:t>http://minilien.fr/a0nn5a</a:t>
            </a:r>
            <a:endParaRPr sz="4000" dirty="0" smtClean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214282" y="5214950"/>
            <a:ext cx="8501122" cy="71438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Fuentes de las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imágenes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CNES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;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ESA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; 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/>
              </a:rPr>
              <a:t>NASA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;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/>
              </a:rPr>
              <a:t>http://substance.etsmtl.ca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178563" y="3000372"/>
            <a:ext cx="8786874" cy="1257288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4000" kern="0" dirty="0" smtClean="0"/>
              <a:t>¡ </a:t>
            </a:r>
            <a:r>
              <a:rPr sz="4000" kern="0" dirty="0" err="1" smtClean="0"/>
              <a:t>Ver</a:t>
            </a:r>
            <a:r>
              <a:rPr sz="4000" kern="0" dirty="0" smtClean="0"/>
              <a:t> el </a:t>
            </a:r>
            <a:r>
              <a:rPr sz="4000" kern="0" dirty="0" err="1" smtClean="0"/>
              <a:t>tablero</a:t>
            </a:r>
            <a:r>
              <a:rPr sz="4000" kern="0" dirty="0" smtClean="0"/>
              <a:t> de </a:t>
            </a:r>
            <a:r>
              <a:rPr sz="4000" kern="0" dirty="0" err="1" smtClean="0"/>
              <a:t>informaciones</a:t>
            </a:r>
            <a:r>
              <a:rPr sz="4000" kern="0" dirty="0" smtClean="0"/>
              <a:t> en el patio </a:t>
            </a:r>
            <a:r>
              <a:rPr sz="4000" kern="0" err="1" smtClean="0"/>
              <a:t>cubierto</a:t>
            </a:r>
            <a:r>
              <a:rPr sz="4000" kern="0" smtClean="0"/>
              <a:t> </a:t>
            </a:r>
            <a:r>
              <a:rPr sz="4000" kern="0" smtClean="0"/>
              <a:t>del liceo frances !</a:t>
            </a: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28926" y="2143116"/>
            <a:ext cx="300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600" smtClean="0"/>
              <a:t>FIN</a:t>
            </a:r>
            <a:endParaRPr lang="fr-FR" sz="9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1 Rosetta 08 2014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44" y="285728"/>
            <a:ext cx="8792514" cy="624514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met-degaz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19" y="86835"/>
            <a:ext cx="7034827" cy="5485305"/>
          </a:xfrm>
          <a:prstGeom prst="rect">
            <a:avLst/>
          </a:prstGeom>
        </p:spPr>
      </p:pic>
      <p:sp>
        <p:nvSpPr>
          <p:cNvPr id="7" name="Légende à une bordure 1 6"/>
          <p:cNvSpPr/>
          <p:nvPr/>
        </p:nvSpPr>
        <p:spPr>
          <a:xfrm>
            <a:off x="5364088" y="5715016"/>
            <a:ext cx="3528392" cy="642942"/>
          </a:xfrm>
          <a:prstGeom prst="accentCallout1">
            <a:avLst>
              <a:gd name="adj1" fmla="val 25497"/>
              <a:gd name="adj2" fmla="val -90"/>
              <a:gd name="adj3" fmla="val -220135"/>
              <a:gd name="adj4" fmla="val -512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 err="1" smtClean="0"/>
              <a:t>Chorros</a:t>
            </a:r>
            <a:r>
              <a:rPr lang="fr-FR" sz="3600" dirty="0" smtClean="0"/>
              <a:t> de </a:t>
            </a:r>
            <a:r>
              <a:rPr lang="fr-FR" sz="3600" dirty="0" err="1" smtClean="0"/>
              <a:t>gas</a:t>
            </a:r>
            <a:endParaRPr lang="fr-F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4 Rosetta_Osiris2_128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7158" y="0"/>
            <a:ext cx="8501122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Rosetta_NAVCAM caillou 12m Bus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12500" b="125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Comete 67P 04 1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297459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targasamsung\Dropbox\9 Rosetta Comete\ESA_Rosetta_Philae_07 10 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757242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296</Words>
  <Application>Microsoft Office PowerPoint</Application>
  <PresentationFormat>Affichage à l'écran (4:3)</PresentationFormat>
  <Paragraphs>50</Paragraphs>
  <Slides>32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ClassicPhotoAlbum</vt:lpstr>
      <vt:lpstr>RoseTTA Y philae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2014-10-02T22:17:53Z</dcterms:created>
  <dcterms:modified xsi:type="dcterms:W3CDTF">2014-11-19T18:48:17Z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1036</vt:i4>
  </property>
  <property fmtid="{D5CDD505-2E9C-101B-9397-08002B2CF9AE}" pid="3" name="_Version">
    <vt:lpwstr>12.0.4518</vt:lpwstr>
  </property>
</Properties>
</file>